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8" r:id="rId2"/>
    <p:sldId id="272" r:id="rId3"/>
    <p:sldId id="257" r:id="rId4"/>
    <p:sldId id="256" r:id="rId5"/>
    <p:sldId id="262" r:id="rId6"/>
    <p:sldId id="264" r:id="rId7"/>
    <p:sldId id="265" r:id="rId8"/>
    <p:sldId id="266" r:id="rId9"/>
    <p:sldId id="271" r:id="rId1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94267D-B8DA-44AC-97E2-E0562BAE8062}" v="127" dt="2024-07-22T08:53:09.0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8A32E-3EF8-48D4-8378-DA383387A7E1}" type="datetimeFigureOut">
              <a:t>7/22/2024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CF0CA-F9C1-4861-982C-33B5EFE3087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633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927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spotify$energy</a:t>
            </a:r>
            <a:r>
              <a:rPr lang="en-US"/>
              <a:t> and spotify$danceability
t = -3.2426, df = 2383, p-value = 0.001201
alternative hypothesis: true correlation is not equal to 0
95 percent confidence interval:
 -0.10613391 -0.02621218
sample estimates:
        cor 
-0.06627935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6A7F-88B7-4674-A86C-4F81265E5D4D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5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spotify$bpm</a:t>
            </a:r>
            <a:r>
              <a:rPr lang="en-US"/>
              <a:t> and </a:t>
            </a:r>
            <a:r>
              <a:rPr lang="en-US" err="1"/>
              <a:t>spotify$popularity</a:t>
            </a:r>
            <a:r>
              <a:rPr lang="en-US"/>
              <a:t>
t = -0.97462, </a:t>
            </a:r>
            <a:r>
              <a:rPr lang="en-US" err="1"/>
              <a:t>df</a:t>
            </a:r>
            <a:r>
              <a:rPr lang="en-US"/>
              <a:t> = 2383, p-value = 0.3298
alternative hypothesis: true correlation is not equal to 0
95 percent confidence interval:
 -0.06005008  0.02019179
sample estimates:
        </a:t>
            </a:r>
            <a:r>
              <a:rPr lang="en-US" err="1"/>
              <a:t>cor</a:t>
            </a:r>
            <a:r>
              <a:rPr lang="en-US"/>
              <a:t> 
-0.01996129 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967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54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203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120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689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data:  </a:t>
            </a:r>
            <a:r>
              <a:rPr lang="en-US" err="1"/>
              <a:t>spotify$popularity</a:t>
            </a:r>
            <a:r>
              <a:rPr lang="en-US"/>
              <a:t> and </a:t>
            </a:r>
            <a:r>
              <a:rPr lang="en-US" err="1"/>
              <a:t>spotify$energy</a:t>
            </a:r>
            <a:r>
              <a:rPr lang="en-US"/>
              <a:t>
t = -5.9247, </a:t>
            </a:r>
            <a:r>
              <a:rPr lang="en-US" err="1"/>
              <a:t>df</a:t>
            </a:r>
            <a:r>
              <a:rPr lang="en-US"/>
              <a:t> = 2383, p-value = 3.581e-09
alternative hypothesis: true correlation is not equal to 0
95 percent confidence interval:
 -0.1598484 -0.0807380
sample estimates:
       </a:t>
            </a:r>
            <a:r>
              <a:rPr lang="en-US" err="1"/>
              <a:t>cor</a:t>
            </a:r>
            <a:r>
              <a:rPr lang="en-US"/>
              <a:t> 
-0.1204845 </a:t>
            </a:r>
            <a:endParaRPr lang="en-US"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CF0CA-F9C1-4861-982C-33B5EFE30873}" type="slidenum"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90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22/07/2024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903" y="3399769"/>
            <a:ext cx="10640754" cy="775845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R Stats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4121" y="4171528"/>
            <a:ext cx="9163757" cy="450447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tx2"/>
                </a:solidFill>
              </a:rPr>
              <a:t>Amber and Anna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Stock Market Bar Graph">
            <a:extLst>
              <a:ext uri="{FF2B5EF4-FFF2-40B4-BE49-F238E27FC236}">
                <a16:creationId xmlns:a16="http://schemas.microsoft.com/office/drawing/2014/main" id="{0D8DD06C-C514-D484-5A57-D381E272FA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3543880" y="320231"/>
            <a:ext cx="5042787" cy="283656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9" cy="2535121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4345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5E68C5-3B1B-92CB-A663-A9C18EDDAE07}"/>
              </a:ext>
            </a:extLst>
          </p:cNvPr>
          <p:cNvSpPr>
            <a:spLocks noGrp="1"/>
          </p:cNvSpPr>
          <p:nvPr/>
        </p:nvSpPr>
        <p:spPr>
          <a:xfrm>
            <a:off x="760896" y="27615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000" b="1"/>
              <a:t>Correlations</a:t>
            </a:r>
          </a:p>
          <a:p>
            <a:pPr algn="ctr"/>
            <a:endParaRPr lang="en-GB" sz="4000"/>
          </a:p>
          <a:p>
            <a:pPr marL="1143000" indent="-1143000" algn="ctr">
              <a:buFont typeface="Calibri"/>
              <a:buChar char="-"/>
            </a:pPr>
            <a:r>
              <a:rPr lang="en-GB" sz="4000"/>
              <a:t>Correlation between energy and danceability</a:t>
            </a:r>
          </a:p>
          <a:p>
            <a:pPr marL="1143000" indent="-1143000" algn="ctr">
              <a:buFont typeface="Calibri"/>
              <a:buChar char="-"/>
            </a:pPr>
            <a:r>
              <a:rPr lang="en-GB" sz="4000"/>
              <a:t>Correlation between bpm and popularity</a:t>
            </a:r>
          </a:p>
          <a:p>
            <a:pPr marL="1143000" indent="-1143000" algn="ctr">
              <a:buFont typeface="Calibri"/>
              <a:buChar char="-"/>
            </a:pPr>
            <a:r>
              <a:rPr lang="en-GB" sz="4000"/>
              <a:t>Correlation between popularity and energy</a:t>
            </a:r>
          </a:p>
          <a:p>
            <a:pPr marL="1143000" indent="-1143000" algn="ctr">
              <a:buFont typeface="Calibri"/>
              <a:buChar char="-"/>
            </a:pPr>
            <a:endParaRPr lang="en-GB" sz="4000"/>
          </a:p>
        </p:txBody>
      </p:sp>
    </p:spTree>
    <p:extLst>
      <p:ext uri="{BB962C8B-B14F-4D97-AF65-F5344CB8AC3E}">
        <p14:creationId xmlns:p14="http://schemas.microsoft.com/office/powerpoint/2010/main" val="1504428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energy&#10;&#10;Description automatically generated">
            <a:extLst>
              <a:ext uri="{FF2B5EF4-FFF2-40B4-BE49-F238E27FC236}">
                <a16:creationId xmlns:a16="http://schemas.microsoft.com/office/drawing/2014/main" id="{1CDD0E79-B89A-5B36-3CAD-DE756AFA2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38" y="643467"/>
            <a:ext cx="7537323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569205-AEC1-34BB-E8C7-842AD7C6257F}"/>
              </a:ext>
            </a:extLst>
          </p:cNvPr>
          <p:cNvSpPr txBox="1"/>
          <p:nvPr/>
        </p:nvSpPr>
        <p:spPr>
          <a:xfrm>
            <a:off x="307383" y="4892298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plot(spotify$bpm, spotify$popularity,xlab="bpm", ylab="Popularity") </a:t>
            </a:r>
          </a:p>
          <a:p>
            <a:r>
              <a:rPr lang="en-US"/>
              <a:t>cor.test(spotify$bpm, spotify$popularity, method="pearson")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701F55-8B5B-6F84-C639-2C3EF92D0AA8}"/>
              </a:ext>
            </a:extLst>
          </p:cNvPr>
          <p:cNvSpPr txBox="1"/>
          <p:nvPr/>
        </p:nvSpPr>
        <p:spPr>
          <a:xfrm>
            <a:off x="9353910" y="6320287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Calibri"/>
              </a:rPr>
              <a:t>No correlation. p-value = 0.001201</a:t>
            </a:r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86B2DD-CD56-A280-0272-A9B778284B7C}"/>
              </a:ext>
            </a:extLst>
          </p:cNvPr>
          <p:cNvSpPr>
            <a:spLocks noGrp="1"/>
          </p:cNvSpPr>
          <p:nvPr/>
        </p:nvSpPr>
        <p:spPr>
          <a:xfrm>
            <a:off x="847160" y="33178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800"/>
              <a:t>Correlations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55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number of dots&#10;&#10;Description automatically generated">
            <a:extLst>
              <a:ext uri="{FF2B5EF4-FFF2-40B4-BE49-F238E27FC236}">
                <a16:creationId xmlns:a16="http://schemas.microsoft.com/office/drawing/2014/main" id="{6371FE40-6D1F-6CCA-1ED1-9B7C75EAE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877" y="643467"/>
            <a:ext cx="7904245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DD4F93-75AF-8E93-3825-CF1A51920D6E}"/>
              </a:ext>
            </a:extLst>
          </p:cNvPr>
          <p:cNvSpPr txBox="1"/>
          <p:nvPr/>
        </p:nvSpPr>
        <p:spPr>
          <a:xfrm>
            <a:off x="307383" y="4621078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plot(spotify$energy, spotify$danceability,xlab="energy", ylab="danceability") </a:t>
            </a:r>
          </a:p>
          <a:p>
            <a:r>
              <a:rPr lang="en-US"/>
              <a:t>     cor.test(spotify$energy, spotify$danceability, method="pearson")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B296BC-C0B3-F18E-5918-723DF614B2B7}"/>
              </a:ext>
            </a:extLst>
          </p:cNvPr>
          <p:cNvSpPr txBox="1"/>
          <p:nvPr/>
        </p:nvSpPr>
        <p:spPr>
          <a:xfrm>
            <a:off x="9900249" y="6392174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Calibri"/>
              </a:rPr>
              <a:t>No correlation. p-value = 0.3298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DD4F93-75AF-8E93-3825-CF1A51920D6E}"/>
              </a:ext>
            </a:extLst>
          </p:cNvPr>
          <p:cNvSpPr txBox="1"/>
          <p:nvPr/>
        </p:nvSpPr>
        <p:spPr>
          <a:xfrm>
            <a:off x="307383" y="4621078"/>
            <a:ext cx="274320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Segoe UI"/>
                <a:cs typeface="Segoe UI"/>
              </a:rPr>
              <a:t>plot(</a:t>
            </a:r>
            <a:r>
              <a:rPr lang="en-US" err="1">
                <a:latin typeface="Segoe UI"/>
                <a:cs typeface="Segoe UI"/>
              </a:rPr>
              <a:t>spotify$popularity</a:t>
            </a:r>
            <a:r>
              <a:rPr lang="en-US">
                <a:latin typeface="Segoe UI"/>
                <a:cs typeface="Segoe UI"/>
              </a:rPr>
              <a:t>, </a:t>
            </a:r>
            <a:r>
              <a:rPr lang="en-US" err="1">
                <a:latin typeface="Segoe UI"/>
                <a:cs typeface="Segoe UI"/>
              </a:rPr>
              <a:t>spotify$energy,xlab</a:t>
            </a:r>
            <a:r>
              <a:rPr lang="en-US">
                <a:latin typeface="Segoe UI"/>
                <a:cs typeface="Segoe UI"/>
              </a:rPr>
              <a:t>="popularity", </a:t>
            </a:r>
            <a:r>
              <a:rPr lang="en-US" err="1">
                <a:latin typeface="Segoe UI"/>
                <a:cs typeface="Segoe UI"/>
              </a:rPr>
              <a:t>ylab</a:t>
            </a:r>
            <a:r>
              <a:rPr lang="en-US">
                <a:latin typeface="Segoe UI"/>
                <a:cs typeface="Segoe UI"/>
              </a:rPr>
              <a:t>="energy") </a:t>
            </a:r>
          </a:p>
          <a:p>
            <a:r>
              <a:rPr lang="en-US" err="1">
                <a:latin typeface="Segoe UI"/>
                <a:cs typeface="Segoe UI"/>
              </a:rPr>
              <a:t>cor.test</a:t>
            </a:r>
            <a:r>
              <a:rPr lang="en-US">
                <a:latin typeface="Segoe UI"/>
                <a:cs typeface="Segoe UI"/>
              </a:rPr>
              <a:t>(</a:t>
            </a:r>
            <a:r>
              <a:rPr lang="en-US" err="1">
                <a:latin typeface="Segoe UI"/>
                <a:cs typeface="Segoe UI"/>
              </a:rPr>
              <a:t>spotify$popularity</a:t>
            </a:r>
            <a:r>
              <a:rPr lang="en-US">
                <a:latin typeface="Segoe UI"/>
                <a:cs typeface="Segoe UI"/>
              </a:rPr>
              <a:t>, </a:t>
            </a:r>
            <a:r>
              <a:rPr lang="en-US" err="1">
                <a:latin typeface="Segoe UI"/>
                <a:cs typeface="Segoe UI"/>
              </a:rPr>
              <a:t>spotify$energy</a:t>
            </a:r>
            <a:r>
              <a:rPr lang="en-US">
                <a:latin typeface="Segoe UI"/>
                <a:cs typeface="Segoe UI"/>
              </a:rPr>
              <a:t>, method="</a:t>
            </a:r>
            <a:r>
              <a:rPr lang="en-US" err="1">
                <a:latin typeface="Segoe UI"/>
                <a:cs typeface="Segoe UI"/>
              </a:rPr>
              <a:t>pearson</a:t>
            </a:r>
            <a:r>
              <a:rPr lang="en-US">
                <a:latin typeface="Segoe UI"/>
                <a:cs typeface="Segoe UI"/>
              </a:rPr>
              <a:t>")</a:t>
            </a:r>
          </a:p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B660DF-36F6-606A-0FC8-6BBDAC2C3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550" y="1123950"/>
            <a:ext cx="6438900" cy="4610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97EF55-123F-94BC-6F4D-87DB45D82E17}"/>
              </a:ext>
            </a:extLst>
          </p:cNvPr>
          <p:cNvSpPr txBox="1"/>
          <p:nvPr/>
        </p:nvSpPr>
        <p:spPr>
          <a:xfrm>
            <a:off x="9310777" y="6320287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Calibri"/>
              </a:rPr>
              <a:t>Weak correlation. p-value = 3.581e-09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95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5E68C5-3B1B-92CB-A663-A9C18EDDAE07}"/>
              </a:ext>
            </a:extLst>
          </p:cNvPr>
          <p:cNvSpPr>
            <a:spLocks noGrp="1"/>
          </p:cNvSpPr>
          <p:nvPr/>
        </p:nvSpPr>
        <p:spPr>
          <a:xfrm>
            <a:off x="760896" y="27615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9600"/>
              <a:t>Songs over time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7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with green dots&#10;&#10;Description automatically generated">
            <a:extLst>
              <a:ext uri="{FF2B5EF4-FFF2-40B4-BE49-F238E27FC236}">
                <a16:creationId xmlns:a16="http://schemas.microsoft.com/office/drawing/2014/main" id="{7F83B928-514E-BF78-278E-EA6E9C7B4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188" y="1205948"/>
            <a:ext cx="6697623" cy="49209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A8B241C-B854-1B74-6A92-45865337A61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Songs over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7E07CA-BD42-2ACB-FA9A-BA32AE883C12}"/>
              </a:ext>
            </a:extLst>
          </p:cNvPr>
          <p:cNvSpPr txBox="1"/>
          <p:nvPr/>
        </p:nvSpPr>
        <p:spPr>
          <a:xfrm>
            <a:off x="761341" y="5795754"/>
            <a:ext cx="103382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Least square linear regression indicates that as time goes on, the number of songs in the </a:t>
            </a:r>
            <a:r>
              <a:rPr lang="en-GB" err="1"/>
              <a:t>spotify</a:t>
            </a:r>
            <a:r>
              <a:rPr lang="en-GB"/>
              <a:t> best songs list increases (R</a:t>
            </a:r>
            <a:r>
              <a:rPr lang="en-GB" baseline="30000"/>
              <a:t>2</a:t>
            </a:r>
            <a:r>
              <a:rPr lang="en-GB">
                <a:latin typeface="Aptos"/>
                <a:ea typeface="Calibri"/>
                <a:cs typeface="Calibri"/>
              </a:rPr>
              <a:t>= </a:t>
            </a:r>
            <a:r>
              <a:rPr lang="en-GB">
                <a:solidFill>
                  <a:srgbClr val="000000"/>
                </a:solidFill>
                <a:latin typeface="Aptos"/>
                <a:ea typeface="Calibri"/>
                <a:cs typeface="Calibri"/>
              </a:rPr>
              <a:t>0.3415</a:t>
            </a:r>
            <a:r>
              <a:rPr lang="en-GB">
                <a:latin typeface="Aptos"/>
                <a:ea typeface="Calibri"/>
                <a:cs typeface="Calibri"/>
              </a:rPr>
              <a:t>,</a:t>
            </a:r>
            <a:r>
              <a:rPr lang="en-GB"/>
              <a:t> t</a:t>
            </a:r>
            <a:r>
              <a:rPr lang="en-GB" baseline="-25000"/>
              <a:t>27</a:t>
            </a:r>
            <a:r>
              <a:rPr lang="en-GB"/>
              <a:t>= 3.742, P&lt; </a:t>
            </a:r>
            <a:r>
              <a:rPr lang="en-GB">
                <a:solidFill>
                  <a:srgbClr val="000000"/>
                </a:solidFill>
                <a:latin typeface="Aptos"/>
              </a:rPr>
              <a:t>0.001</a:t>
            </a:r>
            <a:r>
              <a:rPr lang="en-GB"/>
              <a:t>; Y=</a:t>
            </a:r>
            <a:r>
              <a:rPr lang="en-GB">
                <a:solidFill>
                  <a:srgbClr val="000000"/>
                </a:solidFill>
                <a:latin typeface="Aptos"/>
              </a:rPr>
              <a:t> -4818.4  2.44X</a:t>
            </a:r>
            <a:r>
              <a:rPr lang="en-GB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44292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0A8CC0A-3F32-CC20-F46D-6F3B1500CB9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Code for previous slide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C03952-6A3B-D131-6400-86E514B87672}"/>
              </a:ext>
            </a:extLst>
          </p:cNvPr>
          <p:cNvSpPr txBox="1"/>
          <p:nvPr/>
        </p:nvSpPr>
        <p:spPr>
          <a:xfrm>
            <a:off x="839586" y="1893690"/>
            <a:ext cx="1134984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err="1">
                <a:ea typeface="+mn-lt"/>
                <a:cs typeface="+mn-lt"/>
              </a:rPr>
              <a:t>spotify</a:t>
            </a:r>
            <a:r>
              <a:rPr lang="en-GB">
                <a:ea typeface="+mn-lt"/>
                <a:cs typeface="+mn-lt"/>
              </a:rPr>
              <a:t>= read.csv("../datasets/Best Songs on Spotify from 2000-2023.csv", </a:t>
            </a:r>
            <a:r>
              <a:rPr lang="en-GB" err="1">
                <a:ea typeface="+mn-lt"/>
                <a:cs typeface="+mn-lt"/>
              </a:rPr>
              <a:t>sep</a:t>
            </a:r>
            <a:r>
              <a:rPr lang="en-GB">
                <a:ea typeface="+mn-lt"/>
                <a:cs typeface="+mn-lt"/>
              </a:rPr>
              <a:t>= ";")</a:t>
            </a:r>
            <a:endParaRPr lang="en-US"/>
          </a:p>
          <a:p>
            <a:r>
              <a:rPr lang="en-GB">
                <a:ea typeface="+mn-lt"/>
                <a:cs typeface="+mn-lt"/>
              </a:rPr>
              <a:t>View(</a:t>
            </a:r>
            <a:r>
              <a:rPr lang="en-GB" err="1">
                <a:ea typeface="+mn-lt"/>
                <a:cs typeface="+mn-lt"/>
              </a:rPr>
              <a:t>spotify</a:t>
            </a:r>
            <a:r>
              <a:rPr lang="en-GB">
                <a:ea typeface="+mn-lt"/>
                <a:cs typeface="+mn-lt"/>
              </a:rPr>
              <a:t>)</a:t>
            </a:r>
            <a:endParaRPr lang="en-GB"/>
          </a:p>
          <a:p>
            <a:endParaRPr lang="en-GB">
              <a:ea typeface="+mn-lt"/>
              <a:cs typeface="+mn-lt"/>
            </a:endParaRPr>
          </a:p>
          <a:p>
            <a:r>
              <a:rPr lang="en-GB" err="1">
                <a:ea typeface="+mn-lt"/>
                <a:cs typeface="+mn-lt"/>
              </a:rPr>
              <a:t>songtime</a:t>
            </a:r>
            <a:r>
              <a:rPr lang="en-GB">
                <a:ea typeface="+mn-lt"/>
                <a:cs typeface="+mn-lt"/>
              </a:rPr>
              <a:t> &lt;- </a:t>
            </a:r>
            <a:r>
              <a:rPr lang="en-GB" err="1">
                <a:ea typeface="+mn-lt"/>
                <a:cs typeface="+mn-lt"/>
              </a:rPr>
              <a:t>as.data.frame</a:t>
            </a:r>
            <a:r>
              <a:rPr lang="en-GB">
                <a:ea typeface="+mn-lt"/>
                <a:cs typeface="+mn-lt"/>
              </a:rPr>
              <a:t>(table(</a:t>
            </a:r>
            <a:r>
              <a:rPr lang="en-GB" err="1">
                <a:ea typeface="+mn-lt"/>
                <a:cs typeface="+mn-lt"/>
              </a:rPr>
              <a:t>spotify$year</a:t>
            </a:r>
            <a:r>
              <a:rPr lang="en-GB">
                <a:ea typeface="+mn-lt"/>
                <a:cs typeface="+mn-lt"/>
              </a:rPr>
              <a:t>)) </a:t>
            </a:r>
          </a:p>
          <a:p>
            <a:r>
              <a:rPr lang="en-GB">
                <a:ea typeface="+mn-lt"/>
                <a:cs typeface="+mn-lt"/>
              </a:rPr>
              <a:t>songtime$Var1 &lt;- </a:t>
            </a:r>
            <a:r>
              <a:rPr lang="en-GB" err="1">
                <a:ea typeface="+mn-lt"/>
                <a:cs typeface="+mn-lt"/>
              </a:rPr>
              <a:t>as.numeric</a:t>
            </a:r>
            <a:r>
              <a:rPr lang="en-GB">
                <a:ea typeface="+mn-lt"/>
                <a:cs typeface="+mn-lt"/>
              </a:rPr>
              <a:t>(</a:t>
            </a:r>
            <a:r>
              <a:rPr lang="en-GB" err="1">
                <a:ea typeface="+mn-lt"/>
                <a:cs typeface="+mn-lt"/>
              </a:rPr>
              <a:t>as.character</a:t>
            </a:r>
            <a:r>
              <a:rPr lang="en-GB">
                <a:ea typeface="+mn-lt"/>
                <a:cs typeface="+mn-lt"/>
              </a:rPr>
              <a:t>(songtime$Var1)) </a:t>
            </a:r>
            <a:endParaRPr lang="en-GB"/>
          </a:p>
          <a:p>
            <a:endParaRPr lang="en-GB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plot(songtime$Var1, </a:t>
            </a:r>
            <a:r>
              <a:rPr lang="en-GB" err="1">
                <a:ea typeface="+mn-lt"/>
                <a:cs typeface="+mn-lt"/>
              </a:rPr>
              <a:t>songtime$Freq</a:t>
            </a:r>
            <a:r>
              <a:rPr lang="en-GB">
                <a:ea typeface="+mn-lt"/>
                <a:cs typeface="+mn-lt"/>
              </a:rPr>
              <a:t>, </a:t>
            </a:r>
            <a:r>
              <a:rPr lang="en-GB" err="1">
                <a:ea typeface="+mn-lt"/>
                <a:cs typeface="+mn-lt"/>
              </a:rPr>
              <a:t>xlab</a:t>
            </a:r>
            <a:r>
              <a:rPr lang="en-GB">
                <a:ea typeface="+mn-lt"/>
                <a:cs typeface="+mn-lt"/>
              </a:rPr>
              <a:t> = "Year", </a:t>
            </a:r>
            <a:r>
              <a:rPr lang="en-GB" err="1">
                <a:ea typeface="+mn-lt"/>
                <a:cs typeface="+mn-lt"/>
              </a:rPr>
              <a:t>ylab</a:t>
            </a:r>
            <a:r>
              <a:rPr lang="en-GB">
                <a:ea typeface="+mn-lt"/>
                <a:cs typeface="+mn-lt"/>
              </a:rPr>
              <a:t> = "Count of Songs",</a:t>
            </a:r>
            <a:r>
              <a:rPr lang="en-GB" err="1">
                <a:ea typeface="+mn-lt"/>
                <a:cs typeface="+mn-lt"/>
              </a:rPr>
              <a:t>pch</a:t>
            </a:r>
            <a:r>
              <a:rPr lang="en-GB">
                <a:ea typeface="+mn-lt"/>
                <a:cs typeface="+mn-lt"/>
              </a:rPr>
              <a:t>=19,col="</a:t>
            </a:r>
            <a:r>
              <a:rPr lang="en-GB" err="1">
                <a:ea typeface="+mn-lt"/>
                <a:cs typeface="+mn-lt"/>
              </a:rPr>
              <a:t>forestgreen</a:t>
            </a:r>
            <a:r>
              <a:rPr lang="en-GB">
                <a:ea typeface="+mn-lt"/>
                <a:cs typeface="+mn-lt"/>
              </a:rPr>
              <a:t>",</a:t>
            </a:r>
            <a:r>
              <a:rPr lang="en-GB" err="1">
                <a:ea typeface="+mn-lt"/>
                <a:cs typeface="+mn-lt"/>
              </a:rPr>
              <a:t>bty</a:t>
            </a:r>
            <a:r>
              <a:rPr lang="en-GB">
                <a:ea typeface="+mn-lt"/>
                <a:cs typeface="+mn-lt"/>
              </a:rPr>
              <a:t>="l")</a:t>
            </a:r>
            <a:endParaRPr lang="en-GB"/>
          </a:p>
          <a:p>
            <a:endParaRPr lang="en-GB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model &lt;- </a:t>
            </a:r>
            <a:r>
              <a:rPr lang="en-GB" err="1">
                <a:ea typeface="+mn-lt"/>
                <a:cs typeface="+mn-lt"/>
              </a:rPr>
              <a:t>lm</a:t>
            </a:r>
            <a:r>
              <a:rPr lang="en-GB">
                <a:ea typeface="+mn-lt"/>
                <a:cs typeface="+mn-lt"/>
              </a:rPr>
              <a:t>(Freq ~ Var1, data = </a:t>
            </a:r>
            <a:r>
              <a:rPr lang="en-GB" err="1">
                <a:ea typeface="+mn-lt"/>
                <a:cs typeface="+mn-lt"/>
              </a:rPr>
              <a:t>songtime</a:t>
            </a:r>
            <a:r>
              <a:rPr lang="en-GB">
                <a:ea typeface="+mn-lt"/>
                <a:cs typeface="+mn-lt"/>
              </a:rPr>
              <a:t>)</a:t>
            </a:r>
            <a:endParaRPr lang="en-GB"/>
          </a:p>
          <a:p>
            <a:r>
              <a:rPr lang="en-GB" err="1">
                <a:ea typeface="+mn-lt"/>
                <a:cs typeface="+mn-lt"/>
              </a:rPr>
              <a:t>abline</a:t>
            </a:r>
            <a:r>
              <a:rPr lang="en-GB">
                <a:ea typeface="+mn-lt"/>
                <a:cs typeface="+mn-lt"/>
              </a:rPr>
              <a:t>(model)</a:t>
            </a:r>
            <a:endParaRPr lang="en-GB"/>
          </a:p>
          <a:p>
            <a:r>
              <a:rPr lang="en-GB">
                <a:ea typeface="+mn-lt"/>
                <a:cs typeface="+mn-lt"/>
              </a:rPr>
              <a:t>summary(model)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3997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8B241C-B854-1B74-6A92-45865337A61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Output of stats test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66F24A38-FF93-2321-07E9-64512A7E7F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" t="57739" r="65787" b="8174"/>
          <a:stretch/>
        </p:blipFill>
        <p:spPr>
          <a:xfrm>
            <a:off x="2347912" y="1893094"/>
            <a:ext cx="7502580" cy="423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232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R Stats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2024-07-15T14:15:55Z</dcterms:created>
  <dcterms:modified xsi:type="dcterms:W3CDTF">2024-07-22T09:41:29Z</dcterms:modified>
</cp:coreProperties>
</file>